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420" r:id="rId3"/>
    <p:sldId id="421" r:id="rId4"/>
    <p:sldId id="422" r:id="rId5"/>
    <p:sldId id="415" r:id="rId6"/>
    <p:sldId id="416" r:id="rId7"/>
    <p:sldId id="417" r:id="rId8"/>
    <p:sldId id="419" r:id="rId9"/>
    <p:sldId id="338" r:id="rId10"/>
    <p:sldId id="413" r:id="rId11"/>
    <p:sldId id="414" r:id="rId12"/>
    <p:sldId id="303" r:id="rId13"/>
    <p:sldId id="306" r:id="rId14"/>
    <p:sldId id="399" r:id="rId15"/>
    <p:sldId id="396" r:id="rId16"/>
    <p:sldId id="392" r:id="rId17"/>
    <p:sldId id="402" r:id="rId18"/>
    <p:sldId id="401" r:id="rId19"/>
    <p:sldId id="352" r:id="rId20"/>
    <p:sldId id="390" r:id="rId21"/>
    <p:sldId id="391" r:id="rId22"/>
    <p:sldId id="353" r:id="rId23"/>
    <p:sldId id="388" r:id="rId24"/>
    <p:sldId id="403" r:id="rId25"/>
    <p:sldId id="354" r:id="rId26"/>
    <p:sldId id="397" r:id="rId27"/>
    <p:sldId id="405" r:id="rId28"/>
    <p:sldId id="378" r:id="rId29"/>
    <p:sldId id="340" r:id="rId30"/>
    <p:sldId id="412" r:id="rId31"/>
    <p:sldId id="411" r:id="rId32"/>
    <p:sldId id="379" r:id="rId33"/>
    <p:sldId id="360" r:id="rId34"/>
    <p:sldId id="341" r:id="rId35"/>
    <p:sldId id="295" r:id="rId36"/>
    <p:sldId id="296" r:id="rId37"/>
    <p:sldId id="297" r:id="rId38"/>
    <p:sldId id="301" r:id="rId39"/>
    <p:sldId id="386" r:id="rId40"/>
    <p:sldId id="302" r:id="rId41"/>
    <p:sldId id="347" r:id="rId42"/>
    <p:sldId id="345" r:id="rId43"/>
    <p:sldId id="313" r:id="rId44"/>
    <p:sldId id="346" r:id="rId45"/>
    <p:sldId id="355" r:id="rId46"/>
    <p:sldId id="357" r:id="rId47"/>
    <p:sldId id="367" r:id="rId48"/>
    <p:sldId id="384" r:id="rId49"/>
    <p:sldId id="381" r:id="rId50"/>
    <p:sldId id="383" r:id="rId51"/>
    <p:sldId id="382" r:id="rId52"/>
    <p:sldId id="342" r:id="rId53"/>
    <p:sldId id="308" r:id="rId54"/>
    <p:sldId id="343" r:id="rId55"/>
    <p:sldId id="299" r:id="rId56"/>
    <p:sldId id="304" r:id="rId57"/>
    <p:sldId id="305" r:id="rId58"/>
    <p:sldId id="310" r:id="rId59"/>
    <p:sldId id="395" r:id="rId60"/>
    <p:sldId id="393" r:id="rId61"/>
    <p:sldId id="350" r:id="rId62"/>
    <p:sldId id="361" r:id="rId63"/>
    <p:sldId id="394" r:id="rId64"/>
    <p:sldId id="356" r:id="rId65"/>
    <p:sldId id="358" r:id="rId66"/>
    <p:sldId id="398" r:id="rId67"/>
    <p:sldId id="377" r:id="rId68"/>
    <p:sldId id="407" r:id="rId69"/>
    <p:sldId id="410" r:id="rId70"/>
    <p:sldId id="409" r:id="rId71"/>
    <p:sldId id="406" r:id="rId72"/>
    <p:sldId id="408" r:id="rId73"/>
    <p:sldId id="404" r:id="rId74"/>
    <p:sldId id="362" r:id="rId75"/>
    <p:sldId id="370" r:id="rId76"/>
    <p:sldId id="387" r:id="rId77"/>
    <p:sldId id="364" r:id="rId78"/>
    <p:sldId id="366" r:id="rId79"/>
    <p:sldId id="294" r:id="rId8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60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456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37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08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745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698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8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39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91000">
              <a:schemeClr val="bg1"/>
            </a:gs>
            <a:gs pos="56000">
              <a:schemeClr val="bg1"/>
            </a:gs>
            <a:gs pos="17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EEFF-0289-4EED-B2A0-35AC69CB52D4}" type="datetimeFigureOut">
              <a:rPr lang="es-CO" smtClean="0"/>
              <a:t>31/03/2017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BB35-63DF-41A0-880A-5703E20B7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361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6.png"/><Relationship Id="rId7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17.pn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6.png"/><Relationship Id="rId7" Type="http://schemas.openxmlformats.org/officeDocument/2006/relationships/image" Target="../media/image4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17.png"/><Relationship Id="rId9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6.png"/><Relationship Id="rId7" Type="http://schemas.openxmlformats.org/officeDocument/2006/relationships/image" Target="../media/image5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17.png"/><Relationship Id="rId9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6.png"/><Relationship Id="rId7" Type="http://schemas.openxmlformats.org/officeDocument/2006/relationships/image" Target="../media/image6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17.png"/><Relationship Id="rId9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16.png"/><Relationship Id="rId7" Type="http://schemas.openxmlformats.org/officeDocument/2006/relationships/image" Target="../media/image7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17.png"/><Relationship Id="rId9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6.png"/><Relationship Id="rId7" Type="http://schemas.openxmlformats.org/officeDocument/2006/relationships/image" Target="../media/image7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17.png"/><Relationship Id="rId9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16.png"/><Relationship Id="rId7" Type="http://schemas.openxmlformats.org/officeDocument/2006/relationships/image" Target="../media/image8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17.png"/><Relationship Id="rId9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16.png"/><Relationship Id="rId7" Type="http://schemas.openxmlformats.org/officeDocument/2006/relationships/image" Target="../media/image9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16.png"/><Relationship Id="rId7" Type="http://schemas.openxmlformats.org/officeDocument/2006/relationships/image" Target="../media/image10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17.png"/><Relationship Id="rId9" Type="http://schemas.openxmlformats.org/officeDocument/2006/relationships/image" Target="../media/image10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6.png"/><Relationship Id="rId7" Type="http://schemas.openxmlformats.org/officeDocument/2006/relationships/image" Target="../media/image1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6.png"/><Relationship Id="rId7" Type="http://schemas.openxmlformats.org/officeDocument/2006/relationships/image" Target="../media/image1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7.png"/><Relationship Id="rId9" Type="http://schemas.openxmlformats.org/officeDocument/2006/relationships/image" Target="../media/image1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6.png"/><Relationship Id="rId7" Type="http://schemas.openxmlformats.org/officeDocument/2006/relationships/image" Target="../media/image1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6.png"/><Relationship Id="rId7" Type="http://schemas.openxmlformats.org/officeDocument/2006/relationships/image" Target="../media/image1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6.png"/><Relationship Id="rId7" Type="http://schemas.openxmlformats.org/officeDocument/2006/relationships/image" Target="../media/image13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7.png"/><Relationship Id="rId9" Type="http://schemas.openxmlformats.org/officeDocument/2006/relationships/image" Target="../media/image13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3" Type="http://schemas.openxmlformats.org/officeDocument/2006/relationships/image" Target="../media/image16.png"/><Relationship Id="rId7" Type="http://schemas.openxmlformats.org/officeDocument/2006/relationships/image" Target="../media/image16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10" Type="http://schemas.openxmlformats.org/officeDocument/2006/relationships/image" Target="../media/image167.jpeg"/><Relationship Id="rId4" Type="http://schemas.openxmlformats.org/officeDocument/2006/relationships/image" Target="../media/image17.png"/><Relationship Id="rId9" Type="http://schemas.openxmlformats.org/officeDocument/2006/relationships/image" Target="../media/image16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jpeg"/><Relationship Id="rId5" Type="http://schemas.openxmlformats.org/officeDocument/2006/relationships/image" Target="../media/image168.jpeg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eg"/><Relationship Id="rId5" Type="http://schemas.openxmlformats.org/officeDocument/2006/relationships/image" Target="../media/image171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4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3" Type="http://schemas.openxmlformats.org/officeDocument/2006/relationships/image" Target="../media/image16.png"/><Relationship Id="rId7" Type="http://schemas.openxmlformats.org/officeDocument/2006/relationships/image" Target="../media/image17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jpeg"/><Relationship Id="rId5" Type="http://schemas.openxmlformats.org/officeDocument/2006/relationships/image" Target="../media/image177.jpeg"/><Relationship Id="rId4" Type="http://schemas.openxmlformats.org/officeDocument/2006/relationships/image" Target="../media/image1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jpeg"/><Relationship Id="rId3" Type="http://schemas.openxmlformats.org/officeDocument/2006/relationships/image" Target="../media/image16.png"/><Relationship Id="rId7" Type="http://schemas.openxmlformats.org/officeDocument/2006/relationships/image" Target="../media/image183.jpeg"/><Relationship Id="rId12" Type="http://schemas.openxmlformats.org/officeDocument/2006/relationships/image" Target="../media/image18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eg"/><Relationship Id="rId11" Type="http://schemas.openxmlformats.org/officeDocument/2006/relationships/image" Target="../media/image187.jpeg"/><Relationship Id="rId5" Type="http://schemas.openxmlformats.org/officeDocument/2006/relationships/image" Target="../media/image181.jpeg"/><Relationship Id="rId10" Type="http://schemas.openxmlformats.org/officeDocument/2006/relationships/image" Target="../media/image186.jpeg"/><Relationship Id="rId4" Type="http://schemas.openxmlformats.org/officeDocument/2006/relationships/image" Target="../media/image17.png"/><Relationship Id="rId9" Type="http://schemas.openxmlformats.org/officeDocument/2006/relationships/image" Target="../media/image18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eg"/><Relationship Id="rId5" Type="http://schemas.openxmlformats.org/officeDocument/2006/relationships/image" Target="../media/image189.jpeg"/><Relationship Id="rId4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jpeg"/><Relationship Id="rId3" Type="http://schemas.openxmlformats.org/officeDocument/2006/relationships/image" Target="../media/image16.png"/><Relationship Id="rId7" Type="http://schemas.openxmlformats.org/officeDocument/2006/relationships/image" Target="../media/image19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jpeg"/><Relationship Id="rId5" Type="http://schemas.openxmlformats.org/officeDocument/2006/relationships/image" Target="../media/image191.jpeg"/><Relationship Id="rId4" Type="http://schemas.openxmlformats.org/officeDocument/2006/relationships/image" Target="../media/image17.png"/><Relationship Id="rId9" Type="http://schemas.openxmlformats.org/officeDocument/2006/relationships/image" Target="../media/image195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jpeg"/><Relationship Id="rId3" Type="http://schemas.openxmlformats.org/officeDocument/2006/relationships/image" Target="../media/image16.png"/><Relationship Id="rId7" Type="http://schemas.openxmlformats.org/officeDocument/2006/relationships/image" Target="../media/image19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jpeg"/><Relationship Id="rId5" Type="http://schemas.openxmlformats.org/officeDocument/2006/relationships/image" Target="../media/image196.jpeg"/><Relationship Id="rId10" Type="http://schemas.openxmlformats.org/officeDocument/2006/relationships/image" Target="../media/image201.jpeg"/><Relationship Id="rId4" Type="http://schemas.openxmlformats.org/officeDocument/2006/relationships/image" Target="../media/image17.png"/><Relationship Id="rId9" Type="http://schemas.openxmlformats.org/officeDocument/2006/relationships/image" Target="../media/image20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690" y="533400"/>
            <a:ext cx="3286956" cy="41615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157" y="4984997"/>
            <a:ext cx="5404022" cy="15234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376105"/>
            <a:ext cx="1084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CUMPLIMIENTO DE METAS VIGENCIA 2016</a:t>
            </a:r>
          </a:p>
          <a:p>
            <a:pPr algn="ctr"/>
            <a:endParaRPr lang="es-CO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FOMENTANDO TERRITORIOS EN MOVIMIENTO</a:t>
            </a:r>
          </a:p>
          <a:p>
            <a:pPr algn="ctr"/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Apropiación:</a:t>
            </a:r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3.008.240.061</a:t>
            </a:r>
          </a:p>
          <a:p>
            <a:pPr algn="ctr"/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Ejecución: $ 2.926.853.350</a:t>
            </a:r>
          </a:p>
          <a:p>
            <a:pPr algn="ctr"/>
            <a:endParaRPr lang="es-CO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376105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PRODUCTO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1 estrategia de masificación </a:t>
            </a:r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deportiva</a:t>
            </a:r>
          </a:p>
        </p:txBody>
      </p:sp>
    </p:spTree>
    <p:extLst>
      <p:ext uri="{BB962C8B-B14F-4D97-AF65-F5344CB8AC3E}">
        <p14:creationId xmlns:p14="http://schemas.microsoft.com/office/powerpoint/2010/main" val="13377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2986" y="476047"/>
            <a:ext cx="87034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Torneo Municipal de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Fútsal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Categorías Menores</a:t>
            </a:r>
          </a:p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Copa de las Oportunidades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Abril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459" y="2003112"/>
            <a:ext cx="5380278" cy="33920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67" y="2003111"/>
            <a:ext cx="5380278" cy="339209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20867" y="5684904"/>
            <a:ext cx="8493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mil estudiantes de la I.E. de Yumbo marcharon en la inauguración de este torneo que congregó a 156 equipos, que compitieron durante 8 meses.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70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Torneo Femenino de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Fútsal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Categoría Libre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Abril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94" y="1790446"/>
            <a:ext cx="5359685" cy="35731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59" y="1790446"/>
            <a:ext cx="5359685" cy="35731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4036" y="5558373"/>
            <a:ext cx="856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equipos participaron en este torneo que concentró a 285 damas durante tres meses. 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Festival Estudiantil de Beisbol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Abril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04" y="1852136"/>
            <a:ext cx="5254388" cy="34826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42" y="1856178"/>
            <a:ext cx="5216146" cy="34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Imderty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 años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34" y="1733265"/>
            <a:ext cx="5422397" cy="36162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399" y="1733265"/>
            <a:ext cx="5422397" cy="36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Festival Nacional Infantil de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Hapkido</a:t>
            </a:r>
            <a:endParaRPr lang="es-CO" sz="28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10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474" y="1669634"/>
            <a:ext cx="5442247" cy="36281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85" y="1669634"/>
            <a:ext cx="5442247" cy="36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Festival Departamental de Hockey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71" y="1965277"/>
            <a:ext cx="5366383" cy="30185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890" y="1965277"/>
            <a:ext cx="5639415" cy="30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Festival de Tiro Deportivo Recreativo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22530" name="Picture 2" descr="La imagen puede contener: 10 personas, personas sentadas y exteri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917" y="2106663"/>
            <a:ext cx="5363786" cy="30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La imagen puede contener: 12 personas, personas sonriendo, personas sentadas, niño(a) y exterio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19" y="2106663"/>
            <a:ext cx="5363785" cy="30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Torneo Departamental de Pony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Voley</a:t>
            </a:r>
            <a:endParaRPr lang="es-CO" sz="28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Octubre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459" y="1709761"/>
            <a:ext cx="5394278" cy="35961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4" y="1709760"/>
            <a:ext cx="5394278" cy="35961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07864" y="5407905"/>
            <a:ext cx="8506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C00000"/>
                </a:solidFill>
              </a:rPr>
              <a:t>I</a:t>
            </a:r>
            <a:r>
              <a:rPr lang="es-CO" sz="2000" dirty="0" smtClean="0">
                <a:solidFill>
                  <a:srgbClr val="C00000"/>
                </a:solidFill>
              </a:rPr>
              <a:t>ntegró </a:t>
            </a:r>
            <a:r>
              <a:rPr lang="es-CO" sz="2000" dirty="0">
                <a:solidFill>
                  <a:srgbClr val="C00000"/>
                </a:solidFill>
              </a:rPr>
              <a:t>a deportistas </a:t>
            </a:r>
            <a:r>
              <a:rPr lang="es-CO" sz="2000" dirty="0" smtClean="0">
                <a:solidFill>
                  <a:srgbClr val="C00000"/>
                </a:solidFill>
              </a:rPr>
              <a:t>de divisiones menores de Voleibol, </a:t>
            </a:r>
            <a:r>
              <a:rPr lang="es-CO" sz="2000" dirty="0">
                <a:solidFill>
                  <a:srgbClr val="C00000"/>
                </a:solidFill>
              </a:rPr>
              <a:t>que representaron </a:t>
            </a:r>
            <a:r>
              <a:rPr lang="es-CO" sz="2000" dirty="0" smtClean="0">
                <a:solidFill>
                  <a:srgbClr val="C00000"/>
                </a:solidFill>
              </a:rPr>
              <a:t>a Yumbo, Candelaria</a:t>
            </a:r>
            <a:r>
              <a:rPr lang="es-CO" sz="2000" dirty="0">
                <a:solidFill>
                  <a:srgbClr val="C00000"/>
                </a:solidFill>
              </a:rPr>
              <a:t>, Tuluá, Popayán, Roldanillo </a:t>
            </a:r>
            <a:r>
              <a:rPr lang="es-CO" sz="2000" dirty="0" smtClean="0">
                <a:solidFill>
                  <a:srgbClr val="C00000"/>
                </a:solidFill>
              </a:rPr>
              <a:t>y Palmira, </a:t>
            </a:r>
            <a:r>
              <a:rPr lang="es-CO" sz="2000" dirty="0">
                <a:solidFill>
                  <a:srgbClr val="C00000"/>
                </a:solidFill>
              </a:rPr>
              <a:t>en esta parada departamental clasificatoria al nacional de este mismo </a:t>
            </a:r>
            <a:r>
              <a:rPr lang="es-CO" sz="2000" dirty="0" smtClean="0">
                <a:solidFill>
                  <a:srgbClr val="C00000"/>
                </a:solidFill>
              </a:rPr>
              <a:t>certamen.</a:t>
            </a:r>
            <a:r>
              <a:rPr lang="es-CO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3" t="4078" r="1574" b="5877"/>
          <a:stretch/>
        </p:blipFill>
        <p:spPr bwMode="auto">
          <a:xfrm>
            <a:off x="605307" y="553793"/>
            <a:ext cx="10805375" cy="571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7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3er Festival de Escuelas de Patinaje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Octubre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88" y="1710500"/>
            <a:ext cx="5179432" cy="34529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63" y="1710502"/>
            <a:ext cx="5179431" cy="34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Feria Deportiva por la Paz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Octubre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23" y="1770804"/>
            <a:ext cx="5320518" cy="32255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750" y="1755655"/>
            <a:ext cx="5325696" cy="32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33996" y="476047"/>
            <a:ext cx="10948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Torneo de las Oportunidades Inter barrios y Veredas de Yumbo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4" t="-102"/>
          <a:stretch/>
        </p:blipFill>
        <p:spPr>
          <a:xfrm>
            <a:off x="3000777" y="1431344"/>
            <a:ext cx="2735772" cy="19426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" b="-2603"/>
          <a:stretch/>
        </p:blipFill>
        <p:spPr>
          <a:xfrm>
            <a:off x="489397" y="1438980"/>
            <a:ext cx="2453005" cy="196269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08689" y="5513358"/>
            <a:ext cx="8568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1369 deportistas de la jurisdicción municipal urbana y rural compitieron en ajedrez, baloncesto, </a:t>
            </a:r>
            <a:r>
              <a:rPr lang="es-CO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ciclomontañismo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dominó, fútbol, 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útbol sala, parqués, sapo, tejo y voleibol.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299" y="1435820"/>
            <a:ext cx="2817013" cy="19658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20" y="3530449"/>
            <a:ext cx="2920259" cy="19829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178" y="1389279"/>
            <a:ext cx="2775487" cy="19743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846" y="3530449"/>
            <a:ext cx="2848907" cy="19829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584" y="3483907"/>
            <a:ext cx="3000551" cy="19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Festival de Natación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675" y="1682722"/>
            <a:ext cx="5320726" cy="35443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91" y="1682722"/>
            <a:ext cx="5320725" cy="35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Coldeportes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 Yumbo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42" y="1422702"/>
            <a:ext cx="3208660" cy="2139106"/>
          </a:xfrm>
          <a:prstGeom prst="rect">
            <a:avLst/>
          </a:prstGeom>
        </p:spPr>
      </p:pic>
      <p:pic>
        <p:nvPicPr>
          <p:cNvPr id="8196" name="Picture 4" descr="La imagen puede contener: 10 personas, multitu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197" y="1422702"/>
            <a:ext cx="3208660" cy="21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 imagen puede contener: 9 personas, multitu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041" y="3638386"/>
            <a:ext cx="3215816" cy="202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a imagen puede contener: una o varias personas y multitu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552" y="3677466"/>
            <a:ext cx="3206592" cy="203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La imagen puede contener: 10 personas, personas de pie y multitu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43" y="3668229"/>
            <a:ext cx="3208660" cy="199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attachment.outlook.office.net/owa/diegoalpaso1@hotmail.com/service.svc/s/GetAttachmentThumbnail?id=AQMkADAwATY3ZmYAZS1jZjc2LTc3ADY2AC0wMAItMDAKAEYAAAO1YkqbRxThRawnQ8hoBFN%2BBwAByFnhgs%2FMQbPghn8PsW8NAAACAQwAAAAByFnhgs%2FMQbPghn8PsW8NAAAAjPNl%2BwAAAAESABAANmfbo3fcHEaHL6xgrNtd8g%3D%3D&amp;thumbnailType=2&amp;X-OWA-CANARY=TI7MMwr7y0WiR5o7N_qeoDCVEtQnVtQYSZFu8299cUf7-MQfghREdvmAU1UI_D5fFDCJOh49LKg.&amp;token=3f9de035-243f-4280-b827-86c9f0e1d5e9&amp;owa=outlook.live.com&amp;isc=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3552" y="1403162"/>
            <a:ext cx="3208660" cy="21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Juegos de la Discapacidad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Noviembre – Diciembre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9" y="1482889"/>
            <a:ext cx="1952092" cy="30187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117" y="1482889"/>
            <a:ext cx="4531709" cy="30187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11417" y="5048946"/>
            <a:ext cx="8459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372 participantes que representaron clubes y fundaciones de Yumbo, se concentraron en los coliseos Carlos A. Bejarano y Miguel L. Muñoz.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31" y="1482889"/>
            <a:ext cx="4563328" cy="30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Festival de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Acuatlón</a:t>
            </a:r>
            <a:r>
              <a:rPr lang="es-CO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Diciembre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Picture 2" descr="La imagen puede contener: una o varias personas, personas de pie, cielo y exteri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72" y="1138248"/>
            <a:ext cx="3450710" cy="19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a imagen puede contener: natación, océano, cielo, exterior y agu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151" y="1514767"/>
            <a:ext cx="3508375" cy="19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 imagen puede contener: 9 personas, personas de pie, montaña, exterior y naturalez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8395" y="1138248"/>
            <a:ext cx="3530398" cy="19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 imagen puede contener: natación, piscina y exterio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01" y="3371520"/>
            <a:ext cx="3450710" cy="19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 imagen puede contener: 1 persona, de pie, niños, árbol, exterior y naturalez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881" y="3369924"/>
            <a:ext cx="3536912" cy="19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a imagen puede contener: 13 personas, personas de pi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096" y="4003728"/>
            <a:ext cx="3554915" cy="19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Juegos Interdependencias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14" name="Imagen 13" descr="La imagen puede contener: 7 personas, personas practicando deporte, personas de pie y cancha de baloncesto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390" y="1225326"/>
            <a:ext cx="3559002" cy="222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La imagen puede contener: 10 personas, personas practicando deporte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923" y="1225326"/>
            <a:ext cx="3492981" cy="222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La imagen puede contener: una o varias personas, personas practicando deporte y cancha de baloncesto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5804" y="1225326"/>
            <a:ext cx="3277013" cy="222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683" y="3626211"/>
            <a:ext cx="3277013" cy="19321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63" y="3626212"/>
            <a:ext cx="3559002" cy="1932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855" y="3626211"/>
            <a:ext cx="3492980" cy="1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del Talento Humano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0"/>
          <a:stretch/>
        </p:blipFill>
        <p:spPr>
          <a:xfrm>
            <a:off x="8138615" y="1264711"/>
            <a:ext cx="3531988" cy="22970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352" y="3731660"/>
            <a:ext cx="3940375" cy="22199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810" y="1264711"/>
            <a:ext cx="3568498" cy="22570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45" y="3740522"/>
            <a:ext cx="3936252" cy="22110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/>
        </p:blipFill>
        <p:spPr>
          <a:xfrm>
            <a:off x="504091" y="1240533"/>
            <a:ext cx="3849412" cy="22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90413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PRODUCTO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1 estrategia de fortalecimiento al deporte asociado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7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886" y="1596980"/>
            <a:ext cx="10380370" cy="4687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548" y="141516"/>
            <a:ext cx="1162342" cy="116234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043" y="141516"/>
            <a:ext cx="1110425" cy="12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onvenios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27 organizaciones de deporte asociado</a:t>
            </a:r>
            <a:endParaRPr lang="es-CO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92" y="1571574"/>
            <a:ext cx="3240000" cy="19961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56" y="3670540"/>
            <a:ext cx="3219073" cy="19655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094" y="1571572"/>
            <a:ext cx="3195049" cy="1996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12" y="3670543"/>
            <a:ext cx="3227880" cy="19961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00" y="2569652"/>
            <a:ext cx="3227118" cy="19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904139"/>
            <a:ext cx="1084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PRODUCTO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el programa de Educación Física y Deporte Escolar en las 13 Instituciones Educativas Oficiales 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Apoyo al Deporte Escolar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723" y="1145847"/>
            <a:ext cx="3624543" cy="26259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506" y="1145847"/>
            <a:ext cx="3761111" cy="2625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45" y="1164939"/>
            <a:ext cx="3264669" cy="2625969"/>
          </a:xfrm>
          <a:prstGeom prst="rect">
            <a:avLst/>
          </a:prstGeom>
        </p:spPr>
      </p:pic>
      <p:pic>
        <p:nvPicPr>
          <p:cNvPr id="7170" name="Picture 2" descr="https://attachment.outlook.office.net/owa/diegoalpaso1@hotmail.com/service.svc/s/GetAttachmentThumbnail?id=AQMkADAwATY3ZmYAZS1jZjc2LTc3ADY2AC0wMAItMDAKAEYAAAO1YkqbRxThRawnQ8hoBFN%2BBwAByFnhgs%2FMQbPghn8PsW8NAAACAQwAAAAByFnhgs%2FMQbPghn8PsW8NAAAAjPNl9wAAAAESABAABqriX8yJFkS3wH5Ro%2FRnHA%3D%3D&amp;thumbnailType=2&amp;X-OWA-CANARY=1QfvuETJKUOD3C5v-_yXgRCY9nkkVtQYE4VdQTIVOwWT-LudD3P_AmJydmdP6YZJ3QXptol55j0.&amp;token=98b9e859-a89c-43ea-a630-37fe1c2d277d&amp;owa=outlook.live.com&amp;isc=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120" y="3930823"/>
            <a:ext cx="3586525" cy="22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ttachment.outlook.office.net/owa/diegoalpaso1@hotmail.com/service.svc/s/GetAttachmentThumbnail?id=AQMkADAwATY3ZmYAZS1jZjc2LTc3ADY2AC0wMAItMDAKAEYAAAO1YkqbRxThRawnQ8hoBFN%2BBwAByFnhgs%2FMQbPghn8PsW8NAAACAQwAAAAByFnhgs%2FMQbPghn8PsW8NAAAAjPNl%2BgAAAAESABAA7CQaIlpV2EOJSpDZwMQ3rw%3D%3D&amp;thumbnailType=2&amp;X-OWA-CANARY=Uj-bEeF6dUW1frYT_xQxZUAOpmclVtQYu8nQXD8lWJfxR2fxgD0Q1iHW4NI75yviiTCYs8RsWnk.&amp;token=10f5991b-5408-4e4d-93ab-42bafe0b894c&amp;owa=outlook.live.com&amp;isc=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878" y="3938703"/>
            <a:ext cx="3875289" cy="22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Festivales Escolares  -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Kick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Ball</a:t>
            </a:r>
            <a:endParaRPr lang="es-CO" sz="28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Octubre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917" y="1684298"/>
            <a:ext cx="5398259" cy="35988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98" y="1684297"/>
            <a:ext cx="5398259" cy="359883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1149" y="5558372"/>
            <a:ext cx="8469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 de seis I.E. participaron se concentraron en el Colegio Mayor.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6269" y="290413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PRODUCTO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1 programa de recreación y actividad física 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75214" y="476047"/>
            <a:ext cx="76412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IMDERTY PRESENTE EN LA JORNADA DE APOYO AL DESARROLLO - COMUNA 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Febrero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9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1026" name="Picture 2" descr="La imagen puede contener: 4 personas, exteri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913" y="1984950"/>
            <a:ext cx="4864374" cy="32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34" y="1984950"/>
            <a:ext cx="4861446" cy="324096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44200" y="5472933"/>
            <a:ext cx="8070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actividad de apoyo con actividades deportivas y recreativas, para niños, niñas, jóvenes y adultos de la Comuna Uno de Yumbo.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RECREACINE AL PARQUE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Marzo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8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81" y="1851227"/>
            <a:ext cx="4954138" cy="33027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769" y="1851226"/>
            <a:ext cx="4852452" cy="329066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23581" y="5235207"/>
            <a:ext cx="7847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 recreación e inflables, fueron parte de las tardes de Recrea- Cine, desarrolladas los días martes y jueves de 2016.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IMDERTY </a:t>
            </a:r>
            <a:r>
              <a:rPr lang="es-CO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presente apoyando al Programa de 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Discapacidad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Marzo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28" y="2065516"/>
            <a:ext cx="5111144" cy="30319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574" y="2065516"/>
            <a:ext cx="4769999" cy="30319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52928" y="5235207"/>
            <a:ext cx="8244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acompañamiento en juzgamiento, monitoreo, fisioterapia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recreación el IMDERTY apoyó la realización de este evento deportivo.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Ciclo Vida y Paz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Abril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07" y="1726419"/>
            <a:ext cx="5074978" cy="35145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408" y="1726420"/>
            <a:ext cx="5230379" cy="35145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4036" y="5558373"/>
            <a:ext cx="856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promedio de 450 ciclistas salieron durante 35 semanas a pedalear en diferentes recorridos por la jurisdicción municipal de Yumbo.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Muévete en Domingo 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93" y="1634360"/>
            <a:ext cx="5247048" cy="34980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454" y="1654867"/>
            <a:ext cx="5216288" cy="34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792" y="1406888"/>
            <a:ext cx="10740979" cy="4839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548" y="141516"/>
            <a:ext cx="1162342" cy="1162342"/>
          </a:xfrm>
          <a:prstGeom prst="rect">
            <a:avLst/>
          </a:prstGeom>
        </p:spPr>
      </p:pic>
      <p:pic>
        <p:nvPicPr>
          <p:cNvPr id="4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753" y="82552"/>
            <a:ext cx="1164035" cy="12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Todos Vamos al Parque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Abril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976" y="1712498"/>
            <a:ext cx="5270879" cy="35139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52248" y="5558373"/>
            <a:ext cx="8362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3370" y="5419873"/>
            <a:ext cx="8294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acompañamiento 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recreación, monitoreo y 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fisioterapia 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IMDERTY apoyó la realización de este evento 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recreativo de fomento a la saludable utilización del tiempo libre en los fines de semana.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attachment.outlook.office.net/owa/diegoalpaso1@hotmail.com/service.svc/s/GetAttachmentThumbnail?id=AQMkADAwATY3ZmYAZS1jZjc2LTc3ADY2AC0wMAItMDAKAEYAAAO1YkqbRxThRawnQ8hoBFN%2BBwAByFnhgs%2FMQbPghn8PsW8NAAACAQwAAAAByFnhgs%2FMQbPghn8PsW8NAAAAjP03FAAAAAESABAAXtolIM3fQUa6%2B3LvemVIWQ%3D%3D&amp;thumbnailType=2&amp;X-OWA-CANARY=Vj6i_bYy7ESkBV3Q08v7bHD7sdYyVtQYavnSvmWjNvPs8dpGUrUmTeIlD1RjXjP5wgjuN23qoqs.&amp;token=8a13efde-6700-4669-853b-5e67da88c18d&amp;owa=outlook.live.com&amp;isc=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947" y="1741016"/>
            <a:ext cx="3024603" cy="16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attachment.outlook.office.net/owa/diegoalpaso1@hotmail.com/service.svc/s/GetAttachmentThumbnail?id=AQMkADAwATY3ZmYAZS1jZjc2LTc3ADY2AC0wMAItMDAKAEYAAAO1YkqbRxThRawnQ8hoBFN%2BBwAByFnhgs%2FMQbPghn8PsW8NAAACAQwAAAAByFnhgs%2FMQbPghn8PsW8NAAAAjP03EwAAAAESABAAu%2BlpDQ8yNUaiWCVMIQKFMg%3D%3D&amp;thumbnailType=2&amp;X-OWA-CANARY=pVAcd-8EMkG1JWg7Z8Z7HwBgmv4yVtQYdN9lOhhwn_FZLwXWnLC_dXQsCVMnmaHaBbGPEbJ5low.&amp;token=8a13efde-6700-4669-853b-5e67da88c18d&amp;owa=outlook.live.com&amp;isc=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208" y="1726757"/>
            <a:ext cx="2136497" cy="34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attachment.outlook.office.net/owa/diegoalpaso1@hotmail.com/service.svc/s/GetAttachmentThumbnail?id=AQMkADAwATY3ZmYAZS1jZjc2LTc3ADY2AC0wMAItMDAKAEYAAAO1YkqbRxThRawnQ8hoBFN%2BBwAByFnhgs%2FMQbPghn8PsW8NAAACAQwAAAAByFnhgs%2FMQbPghn8PsW8NAAAAjP03FQAAAAESABAAz42diFD7GUW04EO9RxvH9A%3D%3D&amp;thumbnailType=2&amp;X-OWA-CANARY=-BmuEs2EU0K7Ysq1v9AFwQDUJVA0VtQYlnsIW1OmjkdEnXjc6vrvaYAlHu27bUMktcL46LV_AZA.&amp;token=6cc772a8-8df9-4cdd-a811-019c64544cde&amp;owa=outlook.live.com&amp;isc=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875" y="3528101"/>
            <a:ext cx="3009675" cy="16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Carrera Atlética Recreativa por la Paz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Junio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399786" y="1623440"/>
            <a:ext cx="2796032" cy="17057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715" y="1641224"/>
            <a:ext cx="5467334" cy="360140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84010" y="5332523"/>
            <a:ext cx="8430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de 5000 vallecaucanos participaron en esta actividad de fomento deportivo que se corrió en el sector urbano de Yumbo.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La imagen puede contener: 1 persona, de pie, calzado, pantalones cortos y exterior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010" y="3450336"/>
            <a:ext cx="2696879" cy="18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a imagen puede contener: 9 personas, multitud y exterio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786" y="3450336"/>
            <a:ext cx="2796032" cy="17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 imagen puede contener: una o varias personas y exterio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20" y="1610561"/>
            <a:ext cx="2703169" cy="17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Vacaciones Recreativas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Julio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507" y="1648876"/>
            <a:ext cx="5478108" cy="34366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5" y="1665027"/>
            <a:ext cx="5465977" cy="342050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7733" y="5427365"/>
            <a:ext cx="8583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infantes y jóvenes de ocho a diecisiete años, de las instituciones educativas de Yumbo fueron atendidos con actividades culturales y recreativas, realizadas en el centro turístico El Pedregal de Yumbo.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Challenge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Recreativo – Competencia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Bomberil</a:t>
            </a:r>
            <a:endParaRPr lang="es-CO" sz="28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Julio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38" y="1618237"/>
            <a:ext cx="5275584" cy="3514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152" y="1618237"/>
            <a:ext cx="5300527" cy="35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Festival del Viento y las Cometas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Agosto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979" y="1668579"/>
            <a:ext cx="4860815" cy="3497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94" y="1668579"/>
            <a:ext cx="5526282" cy="34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Juegos Tradicionales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475" y="1613914"/>
            <a:ext cx="5505969" cy="3667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2" y="1613914"/>
            <a:ext cx="5505969" cy="36677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7818" y="5666703"/>
            <a:ext cx="8375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18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 Social </a:t>
            </a:r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Junio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6491" y="5452865"/>
            <a:ext cx="8548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0"/>
              </a:spcAft>
            </a:pP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130 estudiantes de las instituciones educativas de Yumbo, trabajaron sus horas de labor social, en jornadas de formación en recreación y ocupación del tiempo libre.</a:t>
            </a:r>
            <a:endParaRPr lang="es-CO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1456268"/>
            <a:ext cx="5090401" cy="381780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385" y="1410692"/>
            <a:ext cx="5289032" cy="38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9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Feria del Niño Primera Infancia </a:t>
            </a:r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070" y="1129486"/>
            <a:ext cx="5459917" cy="34779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026" y="1105322"/>
            <a:ext cx="5304135" cy="35004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6490" y="4838297"/>
            <a:ext cx="8548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0"/>
              </a:spcAft>
            </a:pP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Cerca de tres mil niños y niñas estuvieron en tres 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días de actividades dirigidas 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infantes de seis meses a dos años, de dos a cuatro años y de cuatro a seis años, orientadas a activar habilidades motrices y fortalecer el vínculo 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 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sus padres o acudientes y la instituciones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O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91662" y="476048"/>
            <a:ext cx="932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en Recreación a Diferentes Instituciones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2058" name="Picture 10" descr="La imagen puede contener: 9 personas, personas sonriendo, personas de pie, sombrero y exteri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60" y="3856549"/>
            <a:ext cx="6324149" cy="25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60" y="997498"/>
            <a:ext cx="4845791" cy="27257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172" y="1005581"/>
            <a:ext cx="4831419" cy="27176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77" y="3856549"/>
            <a:ext cx="3248314" cy="18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Física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07818" y="5982949"/>
            <a:ext cx="830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atendieron 300 personas en actividad física durante 2016 </a:t>
            </a:r>
            <a:endParaRPr lang="es-CO" dirty="0"/>
          </a:p>
        </p:txBody>
      </p:sp>
      <p:pic>
        <p:nvPicPr>
          <p:cNvPr id="19" name="Picture 4" descr="La imagen puede contener: 4 personas, calzad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18" y="3499773"/>
            <a:ext cx="3190137" cy="21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a imagen puede contener: 5 personas, cancha de básquet e interio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18" y="1197179"/>
            <a:ext cx="3190137" cy="21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881" y="1197734"/>
            <a:ext cx="3492291" cy="2164915"/>
          </a:xfrm>
          <a:prstGeom prst="rect">
            <a:avLst/>
          </a:prstGeom>
        </p:spPr>
      </p:pic>
      <p:pic>
        <p:nvPicPr>
          <p:cNvPr id="4098" name="Picture 2" descr="https://attachment.outlook.office.net/owa/diegoalpaso1@hotmail.com/service.svc/s/GetAttachmentThumbnail?id=AQMkADAwATY3ZmYAZS1jZjc2LTc3ADY2AC0wMAItMDAKAEYAAAO1YkqbRxThRawnQ8hoBFN%2BBwAByFnhgs%2FMQbPghn8PsW8NAAACAQwAAAAByFnhgs%2FMQbPghn8PsW8NAAAAixZZ0gAAAAESABAAwwvc7494VUqbbKPJzz2cFg%3D%3D&amp;thumbnailType=2&amp;X-OWA-CANARY=iOuUyxiEPU-yEpM6MZRTGSBt7ZsdVtQYN8EPjfh-MAZCRz9JS89qOksOy2QqNSe5Au3ZcPGwSNs.&amp;token=a04fadda-d912-43bd-9d9d-c5518aed9e24&amp;owa=outlook.live.com&amp;isc=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881" y="3499773"/>
            <a:ext cx="3492291" cy="21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attachment.outlook.office.net/owa/diegoalpaso1@hotmail.com/service.svc/s/GetAttachmentThumbnail?id=AQMkADAwATY3ZmYAZS1jZjc2LTc3ADY2AC0wMAItMDAKAEYAAAO1YkqbRxThRawnQ8hoBFN%2BBwAByFnhgs%2FMQbPghn8PsW8NAAACAQwAAAAByFnhgs%2FMQbPghn8PsW8NAAAAjP03FwAAAAESABAAK1%2FlBrwgME62TFG%2FzvvNVQ%3D%3D&amp;thumbnailType=2&amp;X-OWA-CANARY=-Oo-KewPy0-GbnEZ6Sh0c2AaW5M5VtQYHElEMprtFLSrFnr9C6O610-hsPsQ8CwJLseHAk_rrpY.&amp;token=9cba2014-b7eb-4220-83f5-4de541fef160&amp;owa=outlook.live.com&amp;isc=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6515" y="1468068"/>
            <a:ext cx="3272490" cy="39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55952" y="739907"/>
            <a:ext cx="83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PROGRAMA: FOMENTANDO TERRITORIOS EN MOVIMIENTO</a:t>
            </a:r>
            <a:endParaRPr lang="es-ES" sz="2400" b="1" u="sng" dirty="0"/>
          </a:p>
        </p:txBody>
      </p:sp>
      <p:pic>
        <p:nvPicPr>
          <p:cNvPr id="6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896" y="271642"/>
            <a:ext cx="1164035" cy="12802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554" y="389569"/>
            <a:ext cx="1162342" cy="1162342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5952" y="1669838"/>
            <a:ext cx="8178150" cy="4378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903077" y="4005329"/>
            <a:ext cx="1236372" cy="257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903077" y="3949399"/>
            <a:ext cx="146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2.926.853.350</a:t>
            </a:r>
            <a:endParaRPr lang="es-ES" sz="1600" b="1" dirty="0"/>
          </a:p>
        </p:txBody>
      </p:sp>
      <p:sp>
        <p:nvSpPr>
          <p:cNvPr id="4" name="Rectángulo 3"/>
          <p:cNvSpPr/>
          <p:nvPr/>
        </p:nvSpPr>
        <p:spPr>
          <a:xfrm>
            <a:off x="8615966" y="3949399"/>
            <a:ext cx="75985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8779240" y="38935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97%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824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al Adulto Mayor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5 Marcador de contenido" descr="F:\fotos\IMG_463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328" y="3688963"/>
            <a:ext cx="3769284" cy="230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636042" y="6054236"/>
            <a:ext cx="830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atendieron 350 adultos mayores en actividad física durante 2016 </a:t>
            </a:r>
            <a:endParaRPr lang="es-CO" dirty="0"/>
          </a:p>
        </p:txBody>
      </p:sp>
      <p:pic>
        <p:nvPicPr>
          <p:cNvPr id="11" name="5 Marcador de contenido" descr="E:\101_268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197" y="1212713"/>
            <a:ext cx="3806635" cy="2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La imagen puede contener: 3 personas, personas de pie, calzado y exterior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0860" y="1214305"/>
            <a:ext cx="3769284" cy="230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a imagen puede contener: 3 personas, personas sentadas, niños y exterio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089" y="3688963"/>
            <a:ext cx="3833686" cy="23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 del Adulto Mayor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6042" y="5869569"/>
            <a:ext cx="830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atendieron 500 adultos mayores en actividad física. </a:t>
            </a:r>
            <a:endParaRPr lang="es-CO" dirty="0"/>
          </a:p>
        </p:txBody>
      </p:sp>
      <p:pic>
        <p:nvPicPr>
          <p:cNvPr id="5124" name="Picture 4" descr="https://attachment.outlook.office.net/owa/diegoalpaso1@hotmail.com/service.svc/s/GetAttachmentThumbnail?id=AQMkADAwATY3ZmYAZS1jZjc2LTc3ADY2AC0wMAItMDAKAEYAAAO1YkqbRxThRawnQ8hoBFN%2BBwAByFnhgs%2FMQbPghn8PsW8NAAACAQwAAAAByFnhgs%2FMQbPghn8PsW8NAAAAjPNl9QAAAAESABAAouUO%2FbJ6IEisj%2F9Ij73kbA%3D%3D&amp;thumbnailType=2&amp;X-OWA-CANARY=SGY3S79WZU2-mpQhtmf-dKBjAwAiVtQYTcHKe5QshEvKorvPvfm0hh8Ba83BV-opBRMB2oIJpIw.&amp;token=52b79c17-98fd-4060-bae0-8cfa230497dd&amp;owa=outlook.live.com&amp;isc=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332" y="1257667"/>
            <a:ext cx="3672217" cy="21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ttachment.outlook.office.net/owa/diegoalpaso1@hotmail.com/service.svc/s/GetAttachmentThumbnail?id=AQMkADAwATY3ZmYAZS1jZjc2LTc3ADY2AC0wMAItMDAKAEYAAAO1YkqbRxThRawnQ8hoBFN%2BBwAByFnhgs%2FMQbPghn8PsW8NAAACAQwAAAAByFnhgs%2FMQbPghn8PsW8NAAAAjPNl9gAAAAESABAAqgKhyaoMvEKPhfHfVi16NQ%3D%3D&amp;thumbnailType=2&amp;X-OWA-CANARY=INcZCrHYfEWuy1Bh0qXpi7C-aygiVtQYzTVpOM6RHYfG7aYi0K4KoH3zx37-8tYm9DOIuPN4wn8.&amp;token=52b79c17-98fd-4060-bae0-8cfa230497dd&amp;owa=outlook.live.com&amp;isc=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3850" y="1257667"/>
            <a:ext cx="3858157" cy="21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ttachment.outlook.office.net/owa/diegoalpaso1@hotmail.com/service.svc/s/GetAttachmentThumbnail?id=AQMkADAwATY3ZmYAZS1jZjc2LTc3ADY2AC0wMAItMDAKAEYAAAO1YkqbRxThRawnQ8hoBFN%2BBwAByFnhgs%2FMQbPghn8PsW8NAAACAQwAAAAByFnhgs%2FMQbPghn8PsW8NAAAAjPNl9AAAAAESABAAfiV%2BwyF64Ey9x5nvBfYCPQ%3D%3D&amp;thumbnailType=2&amp;X-OWA-CANARY=kCObn6nzuEeNqCI5t2CH4eDkB1oiVtQY2wQZwa9o6eGY2-Z7V8tpQebJDl3gzmo9TzDB9LpmWsk.&amp;token=52b79c17-98fd-4060-bae0-8cfa230497dd&amp;owa=outlook.live.com&amp;isc=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450" y="3589130"/>
            <a:ext cx="3813176" cy="214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ttachment.outlook.office.net/owa/diegoalpaso1@hotmail.com/service.svc/s/GetAttachmentThumbnail?id=AQMkADAwATY3ZmYAZS1jZjc2LTc3ADY2AC0wMAItMDAKAEYAAAO1YkqbRxThRawnQ8hoBFN%2BBwAByFnhgs%2FMQbPghn8PsW8NAAACAQwAAAAByFnhgs%2FMQbPghn8PsW8NAAAAjPNl8wAAAAESABAADV8ZiBQyfUmra%2BIJvAO10w%3D%3D&amp;thumbnailType=2&amp;X-OWA-CANARY=AHHCknnWQkyRsth7E41j8aCKkYIiVtQYzSFtkJQmy-Ni3cQLO73t3-1ouJA8VRPZZVF-QpuzKzE.&amp;token=ff5a7d23-7aea-4778-940e-c17949387d21&amp;owa=outlook.live.com&amp;isc=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002" y="3576252"/>
            <a:ext cx="3736351" cy="21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90413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PRODUCTO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4.000 los participantes en los juegos Supérate fase municipal 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92043" y="578064"/>
            <a:ext cx="8024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Juegos Intercolegiados Supérate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Junio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87" y="1481975"/>
            <a:ext cx="3192917" cy="21293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0"/>
          <a:stretch/>
        </p:blipFill>
        <p:spPr>
          <a:xfrm>
            <a:off x="4514626" y="1481974"/>
            <a:ext cx="3084325" cy="21293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96869" y="5844449"/>
            <a:ext cx="801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</a:rPr>
              <a:t>Yumbo rompió record sin precedentes  de inscripción al pasar de 3250 a 5130 estudiantes.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99" y="2625755"/>
            <a:ext cx="3265621" cy="2085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86" y="3684252"/>
            <a:ext cx="3192917" cy="20546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627" y="3700590"/>
            <a:ext cx="3084325" cy="20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6269" y="2904139"/>
            <a:ext cx="1084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algn="ctr"/>
            <a:endParaRPr lang="es-CO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EN MOVIMIENTO PARA LA ALTA COMPETENCIA</a:t>
            </a:r>
          </a:p>
          <a:p>
            <a:pPr algn="ctr"/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Apropiación:</a:t>
            </a:r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$1.184.260.995</a:t>
            </a:r>
          </a:p>
          <a:p>
            <a:pPr algn="ctr"/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Ejecución: </a:t>
            </a:r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1.084.022.130</a:t>
            </a:r>
            <a:endParaRPr lang="es-CO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PRODUCTO</a:t>
            </a:r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34 disciplinas deportivas 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XVII Campeonato Departamental Copa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Imderty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Taekwondo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Abril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44" y="2053932"/>
            <a:ext cx="4957205" cy="33222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562" y="2053932"/>
            <a:ext cx="5085232" cy="33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Campeonato Departamental de Judo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Abril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62" y="1728405"/>
            <a:ext cx="5357619" cy="35125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41" y="1726517"/>
            <a:ext cx="5242003" cy="35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Primer Encuentro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Interclubes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Balonmano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Abril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1" y="1820079"/>
            <a:ext cx="5366413" cy="35776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17" y="1807200"/>
            <a:ext cx="5490188" cy="35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56346" y="476047"/>
            <a:ext cx="7860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Válida Departamental de </a:t>
            </a:r>
            <a:r>
              <a:rPr lang="es-CO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Ciclomontañismo</a:t>
            </a:r>
            <a:endParaRPr lang="es-CO" sz="28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Junio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07" y="1740153"/>
            <a:ext cx="5230691" cy="34871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932" y="1740153"/>
            <a:ext cx="5230691" cy="3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56346" y="476047"/>
            <a:ext cx="78600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Campeonato Departamental de Fútbol de Salón Categoría Juvenil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Junio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653" y="1902239"/>
            <a:ext cx="4977981" cy="35938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30" y="1902239"/>
            <a:ext cx="5388862" cy="35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67732" y="1416676"/>
            <a:ext cx="1019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/>
              <a:t>PROGRAMA: OPORTUNIDADES EN MOVIMIENTO PARA LA ALTA COMPETENCIA</a:t>
            </a:r>
            <a:endParaRPr lang="es-ES" sz="24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698" y="244547"/>
            <a:ext cx="1162342" cy="1162342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457" y="244547"/>
            <a:ext cx="1164035" cy="1280269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732" y="2176530"/>
            <a:ext cx="10040674" cy="4108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199290" y="4430332"/>
            <a:ext cx="1545465" cy="450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9359698" y="4456090"/>
            <a:ext cx="914400" cy="425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216773" y="4471046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1.082.022.130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615143" y="44303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91%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592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56346" y="476047"/>
            <a:ext cx="7860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Torneo Nacional de Lucha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Julio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0" y="1705970"/>
            <a:ext cx="5329796" cy="36172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870" y="1705978"/>
            <a:ext cx="5430574" cy="36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87858" y="476047"/>
            <a:ext cx="82285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 de Semana Deportivo</a:t>
            </a:r>
          </a:p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Voleibol al Parque – Balonmano - Ajedrez  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9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522" y="4252153"/>
            <a:ext cx="4085238" cy="22979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068" y="1854827"/>
            <a:ext cx="3889512" cy="21878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71" y="1837789"/>
            <a:ext cx="3950090" cy="22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Circuito Ciclístico Departamental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Octubre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34" y="1733266"/>
            <a:ext cx="5266136" cy="35107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950" y="1744353"/>
            <a:ext cx="5460988" cy="34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1er Torneo Departamental de Esgrima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8908" y="2263192"/>
            <a:ext cx="5729838" cy="3048000"/>
          </a:xfrm>
          <a:prstGeom prst="rect">
            <a:avLst/>
          </a:prstGeom>
        </p:spPr>
      </p:pic>
      <p:pic>
        <p:nvPicPr>
          <p:cNvPr id="9218" name="Picture 2" descr="https://attachment.outlook.office.net/owa/diegoalpaso1@hotmail.com/service.svc/s/GetAttachmentThumbnail?id=AQMkADAwATY3ZmYAZS1jZjc2LTc3ADY2AC0wMAItMDAKAEYAAAO1YkqbRxThRawnQ8hoBFN%2BBwAByFnhgs%2FMQbPghn8PsW8NAAACAQwAAAAByFnhgs%2FMQbPghn8PsW8NAAAAjPNl%2FQAAAAESABAA5sW2HZeC2U2%2FdP9OM9plzQ%3D%3D&amp;thumbnailType=2&amp;X-OWA-CANARY=o9kSKuNSTEGI17XFmakJJwDAdQIpVtQY7R1rMZAuzAM67xyDVUuu-Kc07_We3s5oIrV46dhXYvQ.&amp;token=ce31c988-0acf-401a-9963-d318423591d8&amp;owa=outlook.live.com&amp;isc=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397" y="1501192"/>
            <a:ext cx="46168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ttachment.outlook.office.net/owa/diegoalpaso1@hotmail.com/service.svc/s/GetAttachmentThumbnail?id=AQMkADAwATY3ZmYAZS1jZjc2LTc3ADY2AC0wMAItMDAKAEYAAAO1YkqbRxThRawnQ8hoBFN%2BBwAByFnhgs%2FMQbPghn8PsW8NAAACAQwAAAAByFnhgs%2FMQbPghn8PsW8NAAAAjPNl%2FAAAAAESABAAmnoi4WruxUC3a3P8VctW0g%3D%3D&amp;thumbnailType=2&amp;X-OWA-CANARY=M7GGbp3syE-Aj6oQP3iBbsATlR4pVtQY3ecP_uL3_dC_CfedyJWUKX2GDrW72HvNwUb4b_LYKFc.&amp;token=ce31c988-0acf-401a-9963-d318423591d8&amp;owa=outlook.live.com&amp;isc=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397" y="3981340"/>
            <a:ext cx="4616866" cy="23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Carrera Atlética Navideña 5k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Diciembre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690" y="1608475"/>
            <a:ext cx="5625723" cy="37504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45" y="1608476"/>
            <a:ext cx="5451380" cy="37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Torneo Departamental de Tiro con Arco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Diciembre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44" y="2125075"/>
            <a:ext cx="5402997" cy="3039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591" y="2125075"/>
            <a:ext cx="5402997" cy="30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Disciplinas Deportivas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523" y="1100444"/>
            <a:ext cx="3354279" cy="19557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64" y="1089419"/>
            <a:ext cx="3446873" cy="19667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7" y="1089420"/>
            <a:ext cx="3493393" cy="19667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"/>
          <a:stretch/>
        </p:blipFill>
        <p:spPr>
          <a:xfrm>
            <a:off x="741568" y="3316934"/>
            <a:ext cx="3473682" cy="2082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03909" y="2628390"/>
            <a:ext cx="2082662" cy="3459752"/>
          </a:xfrm>
          <a:prstGeom prst="rect">
            <a:avLst/>
          </a:prstGeom>
        </p:spPr>
      </p:pic>
      <p:pic>
        <p:nvPicPr>
          <p:cNvPr id="3074" name="Picture 2" descr="https://attachment.outlook.office.net/owa/diegoalpaso1@hotmail.com/service.svc/s/GetAttachmentThumbnail?id=AQMkADAwATY3ZmYAZS1jZjc2LTc3ADY2AC0wMAItMDAKAEYAAAO1YkqbRxThRawnQ8hoBFN%2BBwAByFnhgs%2FMQbPghn8PsW8NAAACAQwAAAAByFnhgs%2FMQbPghn8PsW8NAAAAixZZzwAAAAESABAAnFDfbeJDgUeo6NRpGueS5w%3D%3D&amp;thumbnailType=2&amp;X-OWA-CANARY=scMxg5KVc02MFoDZdeIXyFD8PwoaVtQYS41tG0ooD4YtMjCigFb0EminA7pVjLABiVtSeo75pew.&amp;token=daab0aa7-aa7d-4f91-8154-4d381204ae2e&amp;owa=outlook.live.com&amp;isc=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695186" y="2696981"/>
            <a:ext cx="2082663" cy="33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956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para Salidas de Disciplinas Deportivas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 descr="La imagen puede contener: una o varias personas, personas de pie y exterior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31938" y="1601551"/>
            <a:ext cx="3513774" cy="336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La imagen puede contener: 6 personas, personas sonriendo, personas practicando deporte y exterior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7" b="-2"/>
          <a:stretch/>
        </p:blipFill>
        <p:spPr bwMode="auto">
          <a:xfrm>
            <a:off x="4061623" y="1559870"/>
            <a:ext cx="3781612" cy="339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a imagen puede contener: 3 personas, personas sonriendo, personas de pi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9" r="-640"/>
          <a:stretch/>
        </p:blipFill>
        <p:spPr bwMode="auto">
          <a:xfrm>
            <a:off x="7985550" y="1559870"/>
            <a:ext cx="3697175" cy="339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7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90413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PRODUCTO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4 nuevas disciplinas deportivas 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956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Disciplina Deportiva Gimnasia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74555"/>
            <a:ext cx="4477555" cy="25685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248" y="2317204"/>
            <a:ext cx="4271492" cy="2911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3981569"/>
            <a:ext cx="4477556" cy="25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90121" y="1455313"/>
            <a:ext cx="1017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PROGRAMA: DE INFRAESTUCTURA PARA EL DEPORTE, LA RECREACION Y LA ACTIVIDAD FISICA</a:t>
            </a:r>
            <a:endParaRPr lang="es-ES" sz="2400" b="1" u="sng" dirty="0"/>
          </a:p>
        </p:txBody>
      </p:sp>
      <p:pic>
        <p:nvPicPr>
          <p:cNvPr id="4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496" y="175044"/>
            <a:ext cx="1164035" cy="12802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154" y="292971"/>
            <a:ext cx="1162342" cy="1162342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189" y="2446986"/>
            <a:ext cx="9519307" cy="3966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044745" y="4649273"/>
            <a:ext cx="1468190" cy="399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9131121" y="4649273"/>
            <a:ext cx="746975" cy="399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044745" y="464927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2.654.680.618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294282" y="464927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86%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617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90413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PRODUCTO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el Centro de Atención al deportista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Atención al Deportista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077" y="1570893"/>
            <a:ext cx="3417788" cy="29893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657" y="1582617"/>
            <a:ext cx="3649608" cy="29893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23" y="1582617"/>
            <a:ext cx="3422643" cy="29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90413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PRODUCTO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1 programa de estímulos a </a:t>
            </a:r>
            <a:r>
              <a:rPr lang="pt-BR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deportistas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38555" y="476047"/>
            <a:ext cx="10656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Becas Au </a:t>
            </a:r>
            <a:r>
              <a:rPr lang="es-CO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un Año de Residencia en Alemania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000" y="1294552"/>
            <a:ext cx="4251986" cy="2395485"/>
          </a:xfrm>
          <a:prstGeom prst="rect">
            <a:avLst/>
          </a:prstGeom>
        </p:spPr>
      </p:pic>
      <p:pic>
        <p:nvPicPr>
          <p:cNvPr id="1026" name="Picture 2" descr="https://attachment.outlook.office.net/owa/diegoalpaso1@hotmail.com/service.svc/s/GetAttachmentThumbnail?id=AQMkADAwATY3ZmYAZS1jZjc2LTc3ADY2AC0wMAItMDAKAEYAAAO1YkqbRxThRawnQ8hoBFN%2BBwAByFnhgs%2FMQbPghn8PsW8NAAACAQwAAAAByFnhgs%2FMQbPghn8PsW8NAAAAlY%2BYSQAAAAESABAALux17lNdt0aeBr9Qc04z9g%3D%3D&amp;thumbnailType=2&amp;X-OWA-CANARY=ZHEKo0RTckO2RG1JJ6hVKeAl5hlDYtQYHzLXCQpniMirMjDyyxzFv2mmgUcC2gcbx3PP-92DT7c.&amp;token=4b123c2a-4eda-4257-a65f-81457ad759f7&amp;owa=outlook.live.com&amp;isc=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794" y="1212747"/>
            <a:ext cx="3835816" cy="21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office.net/owa/diegoalpaso1@hotmail.com/service.svc/s/GetAttachmentThumbnail?id=AQMkADAwATY3ZmYAZS1jZjc2LTc3ADY2AC0wMAItMDAKAEYAAAO1YkqbRxThRawnQ8hoBFN%2BBwAByFnhgs%2FMQbPghn8PsW8NAAACAQwAAAAByFnhgs%2FMQbPghn8PsW8NAAAAlY%2BYRgAAAAESABAAwbsWMxAqHUWMpILAijj3kQ%3D%3D&amp;thumbnailType=2&amp;X-OWA-CANARY=_AxdmAHqRkqVf1raxcxglDDA11ZDYtQYE64p4k3cp1HzUAFZD_nqHci_jj5vBonGsgpb2ND2zVs.&amp;token=4b123c2a-4eda-4257-a65f-81457ad759f7&amp;owa=outlook.live.com&amp;isc=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000" y="3976405"/>
            <a:ext cx="4251986" cy="23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.outlook.office.net/owa/diegoalpaso1@hotmail.com/service.svc/s/GetAttachmentThumbnail?id=AQMkADAwATY3ZmYAZS1jZjc2LTc3ADY2AC0wMAItMDAKAEYAAAO1YkqbRxThRawnQ8hoBFN%2BBwAByFnhgs%2FMQbPghn8PsW8NAAACAQwAAAAByFnhgs%2FMQbPghn8PsW8NAAAAlY%2BYRwAAAAESABAA4FcE5YLT4kSKVw71kiIFUg%3D%3D&amp;thumbnailType=2&amp;X-OWA-CANARY=ztBbio29LUOfFXJmjqwU_aC2ynREYtQYOnb0zm9liYYScN4SniOvt8BS0lJciZnQpm6XGMx9I8U.&amp;token=96fe574c-1115-475d-99ec-1049dbd7e20e&amp;owa=outlook.live.com&amp;isc=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316" y="3507421"/>
            <a:ext cx="3832725" cy="21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3189" y="476047"/>
            <a:ext cx="981340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algn="ctr"/>
            <a:endParaRPr lang="es-CO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PARA EL DEPORTE, LA RECREACIÓN Y LA ACTIVIDAD FÍSICA</a:t>
            </a:r>
          </a:p>
          <a:p>
            <a:pPr algn="ctr"/>
            <a:endParaRPr lang="es-CO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Apropiación: $3.099.710.615</a:t>
            </a:r>
          </a:p>
          <a:p>
            <a:pPr algn="ctr"/>
            <a:r>
              <a:rPr lang="es-CO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Ejecución: $2.654.680.618</a:t>
            </a:r>
            <a:endParaRPr lang="es-CO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PLAN DE ACCIÓN</a:t>
            </a:r>
          </a:p>
          <a:p>
            <a:pPr algn="ctr"/>
            <a:r>
              <a:rPr lang="es-CO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1 programa de adecuación, mantenimiento y construcción de escenarios deportivos, recreativos y de actividad física </a:t>
            </a:r>
            <a:endParaRPr lang="es-CO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8" y="476047"/>
            <a:ext cx="8228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diagnóstico de escenarios deportivos de las instituciones educativas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280" y="1430153"/>
            <a:ext cx="2672861" cy="20323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385" y="1429555"/>
            <a:ext cx="2672861" cy="20329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477" y="1430154"/>
            <a:ext cx="2746646" cy="20599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477" y="3606719"/>
            <a:ext cx="2746646" cy="20293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33" y="1429555"/>
            <a:ext cx="2751016" cy="20052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73" y="3611197"/>
            <a:ext cx="2709540" cy="20315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280" y="3606719"/>
            <a:ext cx="2672861" cy="20360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32" y="3606719"/>
            <a:ext cx="2751017" cy="20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214" y="476047"/>
            <a:ext cx="76412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Inauguración Cancha Sintética Unidad Deportiva Tomás Bernardo </a:t>
            </a:r>
            <a:r>
              <a:rPr lang="es-CO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Chávez</a:t>
            </a:r>
          </a:p>
          <a:p>
            <a:pPr algn="ctr"/>
            <a:r>
              <a:rPr lang="es-CO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Marzo 2016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69" y="2178241"/>
            <a:ext cx="5334058" cy="30037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52" y="2189231"/>
            <a:ext cx="5334058" cy="30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87857" y="422031"/>
            <a:ext cx="9068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un parque recreo deportivo y dos canchas sintéticas en la Comuna Uno de Yumbo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8" name="Imagen 7" descr="C:\Users\Edward\Downloads\100ANDRO\DSC_2414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671" y="1735064"/>
            <a:ext cx="3617137" cy="2183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Edward\AppData\Local\Microsoft\Windows\Temporary Internet Files\Content.Word\DSC_002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848" y="1735063"/>
            <a:ext cx="3503834" cy="218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Edward\AppData\Local\Microsoft\Windows\Temporary Internet Files\Content.Word\DSC_022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6382" y="4306788"/>
            <a:ext cx="3634428" cy="21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Edward\AppData\Local\Microsoft\Windows\Temporary Internet Files\Content.Word\DSC_0040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0963" y="1739149"/>
            <a:ext cx="3553844" cy="217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Edward\AppData\Local\Microsoft\Windows\Temporary Internet Files\Content.Word\DSC_054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73" y="4298114"/>
            <a:ext cx="3634428" cy="2105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5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6189" y="398585"/>
            <a:ext cx="10925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 rutinario Coliseos Carlos A. Bejarano, Miguel L. Muñoz, Manuel M. Sánchez y Villa Deportiva Tomás B. Chávez.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44" y="5558373"/>
            <a:ext cx="783300" cy="991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98" y="5666703"/>
            <a:ext cx="1001825" cy="1001825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94" y="5673017"/>
            <a:ext cx="932997" cy="102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4"/>
          <a:stretch/>
        </p:blipFill>
        <p:spPr>
          <a:xfrm>
            <a:off x="7589289" y="1665349"/>
            <a:ext cx="3346459" cy="18505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"/>
          <a:stretch/>
        </p:blipFill>
        <p:spPr>
          <a:xfrm>
            <a:off x="3935174" y="1669304"/>
            <a:ext cx="3431542" cy="18466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125" y="3710015"/>
            <a:ext cx="3429711" cy="19630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685" y="3693397"/>
            <a:ext cx="3346459" cy="19426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81680" y="949859"/>
            <a:ext cx="1850582" cy="32815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82" y="3710015"/>
            <a:ext cx="3326371" cy="19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454" y="4586119"/>
            <a:ext cx="5835562" cy="16631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754" y="2160403"/>
            <a:ext cx="986491" cy="12489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53" y="2224014"/>
            <a:ext cx="1261702" cy="126170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714" y="2224014"/>
            <a:ext cx="1196550" cy="13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92440" y="1197734"/>
            <a:ext cx="697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/>
              <a:t>PORCENTAJE (%) DE EJECUCION DEL PLAN DE ACCION</a:t>
            </a:r>
            <a:endParaRPr lang="es-ES" sz="24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636" y="294881"/>
            <a:ext cx="1162342" cy="1162342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028" y="294881"/>
            <a:ext cx="1163896" cy="128011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7634" y="2562252"/>
            <a:ext cx="8648344" cy="3902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893972" y="4803820"/>
            <a:ext cx="2305318" cy="88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$ 6.663.556.098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347" y="4803820"/>
            <a:ext cx="238259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$ 7.292.211.671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27323" y="4778062"/>
            <a:ext cx="2176531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91%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179" y="436549"/>
            <a:ext cx="1572330" cy="1572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87" y="404612"/>
            <a:ext cx="1540630" cy="16944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269" y="2904139"/>
            <a:ext cx="1084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DESARROLLO 2016 – 2019</a:t>
            </a: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‘YUMBO, TERRITORIO DE OPORTUNIDADES PARA LA GENTE´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ESTRATEGICA: Yumbo, Territorio </a:t>
            </a:r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Oportunidades para la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 Social.</a:t>
            </a:r>
          </a:p>
          <a:p>
            <a:pPr algn="ctr"/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SECTOR: Deporte, recreación y actividad física para la inclusión social</a:t>
            </a:r>
            <a:endParaRPr lang="es-CO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4514</TotalTime>
  <Words>1117</Words>
  <Application>Microsoft Office PowerPoint</Application>
  <PresentationFormat>Panorámica</PresentationFormat>
  <Paragraphs>187</Paragraphs>
  <Slides>79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</dc:creator>
  <cp:lastModifiedBy>Comunicaciones</cp:lastModifiedBy>
  <cp:revision>447</cp:revision>
  <cp:lastPrinted>2017-02-16T07:07:27Z</cp:lastPrinted>
  <dcterms:created xsi:type="dcterms:W3CDTF">2016-02-04T22:42:23Z</dcterms:created>
  <dcterms:modified xsi:type="dcterms:W3CDTF">2017-03-31T16:28:08Z</dcterms:modified>
</cp:coreProperties>
</file>